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1 Bold" panose="020B0604020202020204" charset="0"/>
      <p:regular r:id="rId13"/>
    </p:embeddedFont>
    <p:embeddedFont>
      <p:font typeface="Calibri" panose="020F0502020204030204" pitchFamily="34" charset="0"/>
      <p:regular r:id="rId14"/>
      <p:bold r:id="rId15"/>
      <p:italic r:id="rId16"/>
      <p:boldItalic r:id="rId17"/>
    </p:embeddedFont>
    <p:embeddedFont>
      <p:font typeface="Days" panose="02000505050000020004" charset="0"/>
      <p:regular r:id="rId18"/>
    </p:embeddedFont>
    <p:embeddedFont>
      <p:font typeface="Open Sauce" panose="020B0604020202020204" charset="0"/>
      <p:regular r:id="rId19"/>
    </p:embeddedFont>
    <p:embeddedFont>
      <p:font typeface="Open Sauce Bold" panose="020B0604020202020204" charset="0"/>
      <p:regular r:id="rId20"/>
    </p:embeddedFont>
    <p:embeddedFont>
      <p:font typeface="Open Sauce Light" panose="020B0604020202020204" charset="0"/>
      <p:regular r:id="rId21"/>
    </p:embeddedFont>
    <p:embeddedFont>
      <p:font typeface="Open Sauce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26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1-544E-4BD0-A0CB-35933C15A452}"/>
              </c:ext>
            </c:extLst>
          </c:dPt>
          <c:dPt>
            <c:idx val="1"/>
            <c:bubble3D val="0"/>
            <c:spPr>
              <a:solidFill>
                <a:schemeClr val="accent4">
                  <a:tint val="86000"/>
                </a:schemeClr>
              </a:solidFill>
              <a:ln w="19050">
                <a:solidFill>
                  <a:schemeClr val="lt1"/>
                </a:solidFill>
              </a:ln>
              <a:effectLst/>
            </c:spPr>
          </c:dPt>
          <c:dPt>
            <c:idx val="2"/>
            <c:bubble3D val="0"/>
            <c:spPr>
              <a:solidFill>
                <a:schemeClr val="accent4">
                  <a:shade val="86000"/>
                </a:schemeClr>
              </a:solidFill>
              <a:ln w="19050">
                <a:solidFill>
                  <a:schemeClr val="lt1"/>
                </a:solidFill>
              </a:ln>
              <a:effectLst/>
            </c:spPr>
          </c:dPt>
          <c:dPt>
            <c:idx val="3"/>
            <c:bubble3D val="0"/>
            <c:spPr>
              <a:solidFill>
                <a:schemeClr val="accent4">
                  <a:shade val="58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Python</c:v>
                </c:pt>
                <c:pt idx="1">
                  <c:v>HTML</c:v>
                </c:pt>
                <c:pt idx="2">
                  <c:v>Java</c:v>
                </c:pt>
                <c:pt idx="3">
                  <c:v>CSS</c:v>
                </c:pt>
              </c:strCache>
            </c:strRef>
          </c:cat>
          <c:val>
            <c:numRef>
              <c:f>Sheet1!$B$2:$B$5</c:f>
              <c:numCache>
                <c:formatCode>General</c:formatCode>
                <c:ptCount val="4"/>
                <c:pt idx="0">
                  <c:v>29.4</c:v>
                </c:pt>
                <c:pt idx="1">
                  <c:v>45</c:v>
                </c:pt>
                <c:pt idx="2">
                  <c:v>7.5</c:v>
                </c:pt>
                <c:pt idx="3">
                  <c:v>18.100000000000001</c:v>
                </c:pt>
              </c:numCache>
            </c:numRef>
          </c:val>
          <c:extLst>
            <c:ext xmlns:c16="http://schemas.microsoft.com/office/drawing/2014/chart" uri="{C3380CC4-5D6E-409C-BE32-E72D297353CC}">
              <c16:uniqueId val="{00000000-544E-4BD0-A0CB-35933C15A452}"/>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967" t="12302" r="37258" b="30923"/>
          <a:stretch>
            <a:fillRect/>
          </a:stretch>
        </p:blipFill>
        <p:spPr>
          <a:xfrm>
            <a:off x="0" y="0"/>
            <a:ext cx="18288000" cy="10287000"/>
          </a:xfrm>
          <a:prstGeom prst="rect">
            <a:avLst/>
          </a:prstGeom>
        </p:spPr>
      </p:pic>
      <p:sp>
        <p:nvSpPr>
          <p:cNvPr id="3" name="AutoShape 3"/>
          <p:cNvSpPr/>
          <p:nvPr/>
        </p:nvSpPr>
        <p:spPr>
          <a:xfrm>
            <a:off x="1564160" y="5662086"/>
            <a:ext cx="9526284"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1564160" y="3845250"/>
            <a:ext cx="10375827" cy="1369162"/>
          </a:xfrm>
          <a:prstGeom prst="rect">
            <a:avLst/>
          </a:prstGeom>
        </p:spPr>
        <p:txBody>
          <a:bodyPr lIns="0" tIns="0" rIns="0" bIns="0" rtlCol="0" anchor="t">
            <a:spAutoFit/>
          </a:bodyPr>
          <a:lstStyle/>
          <a:p>
            <a:pPr algn="just">
              <a:lnSpc>
                <a:spcPts val="10513"/>
              </a:lnSpc>
            </a:pPr>
            <a:r>
              <a:rPr lang="en-US" sz="9558" spc="688">
                <a:solidFill>
                  <a:srgbClr val="FFFFFF"/>
                </a:solidFill>
                <a:latin typeface="Open Sauce Medium"/>
              </a:rPr>
              <a:t>OPTIONWEISS</a:t>
            </a:r>
          </a:p>
        </p:txBody>
      </p:sp>
      <p:sp>
        <p:nvSpPr>
          <p:cNvPr id="5" name="TextBox 5"/>
          <p:cNvSpPr txBox="1"/>
          <p:nvPr/>
        </p:nvSpPr>
        <p:spPr>
          <a:xfrm>
            <a:off x="1564160" y="6071661"/>
            <a:ext cx="8569718" cy="352709"/>
          </a:xfrm>
          <a:prstGeom prst="rect">
            <a:avLst/>
          </a:prstGeom>
        </p:spPr>
        <p:txBody>
          <a:bodyPr lIns="0" tIns="0" rIns="0" bIns="0" rtlCol="0" anchor="t">
            <a:spAutoFit/>
          </a:bodyPr>
          <a:lstStyle/>
          <a:p>
            <a:pPr>
              <a:lnSpc>
                <a:spcPts val="2351"/>
              </a:lnSpc>
            </a:pPr>
            <a:r>
              <a:rPr lang="en-US" sz="2137" spc="181">
                <a:solidFill>
                  <a:srgbClr val="FFFFFF"/>
                </a:solidFill>
                <a:latin typeface="Agrandir Narrow 1 Bold"/>
              </a:rPr>
              <a:t>Empowering Options Trading with Real-Time Analytics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Final </a:t>
            </a:r>
          </a:p>
        </p:txBody>
      </p:sp>
      <p:sp>
        <p:nvSpPr>
          <p:cNvPr id="7" name="TextBox 7"/>
          <p:cNvSpPr txBox="1"/>
          <p:nvPr/>
        </p:nvSpPr>
        <p:spPr>
          <a:xfrm>
            <a:off x="8432030" y="3109150"/>
            <a:ext cx="9509606" cy="4896612"/>
          </a:xfrm>
          <a:prstGeom prst="rect">
            <a:avLst/>
          </a:prstGeom>
        </p:spPr>
        <p:txBody>
          <a:bodyPr lIns="0" tIns="0" rIns="0" bIns="0" rtlCol="0" anchor="t">
            <a:spAutoFit/>
          </a:bodyPr>
          <a:lstStyle/>
          <a:p>
            <a:pPr>
              <a:lnSpc>
                <a:spcPts val="3233"/>
              </a:lnSpc>
            </a:pPr>
            <a:r>
              <a:rPr lang="en-US" sz="2199">
                <a:solidFill>
                  <a:srgbClr val="000000"/>
                </a:solidFill>
                <a:latin typeface="Open Sauce Light"/>
              </a:rPr>
              <a:t>In summary, our advanced market analysis and real-time data solution revolutionize the way businesses operate by providing them with timely and accurate information. Through our user-friendly interface and intuitive features, users can make informed decisions, identify opportunities, and drive growth. Our solution empowers businesses to stay ahead of the curve, adapt to market dynamics, and make strategic moves for success. As we look to the future, we remain dedicated to enhancing our solution further, exploring new avenues for integration, and continuously improving user experience. Our products enable the unlocking of the full potential of data-driven decision-making and drive positive outcomes for businesses in the ever-changing market landscape.</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a:rPr>
              <a:t>THOUGHTS</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AutoShape 3"/>
          <p:cNvSpPr/>
          <p:nvPr/>
        </p:nvSpPr>
        <p:spPr>
          <a:xfrm flipV="1">
            <a:off x="1637793" y="-386531"/>
            <a:ext cx="0" cy="11126024"/>
          </a:xfrm>
          <a:prstGeom prst="line">
            <a:avLst/>
          </a:prstGeom>
          <a:ln w="38100" cap="flat">
            <a:solidFill>
              <a:srgbClr val="F5F5F5"/>
            </a:solidFill>
            <a:prstDash val="solid"/>
            <a:headEnd type="none" w="sm" len="sm"/>
            <a:tailEnd type="none" w="sm" len="sm"/>
          </a:ln>
        </p:spPr>
      </p:sp>
      <p:grpSp>
        <p:nvGrpSpPr>
          <p:cNvPr id="4" name="Group 4"/>
          <p:cNvGrpSpPr/>
          <p:nvPr/>
        </p:nvGrpSpPr>
        <p:grpSpPr>
          <a:xfrm>
            <a:off x="4797852" y="4148879"/>
            <a:ext cx="8692295" cy="2055203"/>
            <a:chOff x="0" y="0"/>
            <a:chExt cx="2289329" cy="541288"/>
          </a:xfrm>
        </p:grpSpPr>
        <p:sp>
          <p:nvSpPr>
            <p:cNvPr id="5" name="Freeform 5"/>
            <p:cNvSpPr/>
            <p:nvPr/>
          </p:nvSpPr>
          <p:spPr>
            <a:xfrm>
              <a:off x="0" y="0"/>
              <a:ext cx="2289329" cy="541288"/>
            </a:xfrm>
            <a:custGeom>
              <a:avLst/>
              <a:gdLst/>
              <a:ahLst/>
              <a:cxnLst/>
              <a:rect l="l" t="t" r="r" b="b"/>
              <a:pathLst>
                <a:path w="2289329" h="541288">
                  <a:moveTo>
                    <a:pt x="0" y="0"/>
                  </a:moveTo>
                  <a:lnTo>
                    <a:pt x="2289329" y="0"/>
                  </a:lnTo>
                  <a:lnTo>
                    <a:pt x="2289329" y="541288"/>
                  </a:lnTo>
                  <a:lnTo>
                    <a:pt x="0" y="541288"/>
                  </a:lnTo>
                  <a:close/>
                </a:path>
              </a:pathLst>
            </a:custGeom>
            <a:solidFill>
              <a:srgbClr val="000000">
                <a:alpha val="0"/>
              </a:srgbClr>
            </a:solidFill>
            <a:ln w="38100">
              <a:solidFill>
                <a:srgbClr val="F5F5F5"/>
              </a:solidFill>
            </a:ln>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7" name="TextBox 7"/>
          <p:cNvSpPr txBox="1"/>
          <p:nvPr/>
        </p:nvSpPr>
        <p:spPr>
          <a:xfrm>
            <a:off x="5524170" y="4608952"/>
            <a:ext cx="7239660" cy="12017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THANK YOU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3716223"/>
            <a:ext cx="16230600" cy="5542077"/>
            <a:chOff x="0" y="0"/>
            <a:chExt cx="4441925" cy="1516733"/>
          </a:xfrm>
        </p:grpSpPr>
        <p:sp>
          <p:nvSpPr>
            <p:cNvPr id="4" name="Freeform 4"/>
            <p:cNvSpPr/>
            <p:nvPr/>
          </p:nvSpPr>
          <p:spPr>
            <a:xfrm>
              <a:off x="0" y="0"/>
              <a:ext cx="4441925" cy="1516733"/>
            </a:xfrm>
            <a:custGeom>
              <a:avLst/>
              <a:gdLst/>
              <a:ahLst/>
              <a:cxnLst/>
              <a:rect l="l" t="t" r="r" b="b"/>
              <a:pathLst>
                <a:path w="4441925" h="1516733">
                  <a:moveTo>
                    <a:pt x="0" y="0"/>
                  </a:moveTo>
                  <a:lnTo>
                    <a:pt x="4441925" y="0"/>
                  </a:lnTo>
                  <a:lnTo>
                    <a:pt x="4441925" y="1516733"/>
                  </a:lnTo>
                  <a:lnTo>
                    <a:pt x="0" y="1516733"/>
                  </a:lnTo>
                  <a:close/>
                </a:path>
              </a:pathLst>
            </a:custGeom>
            <a:gradFill rotWithShape="1">
              <a:gsLst>
                <a:gs pos="0">
                  <a:srgbClr val="B34593">
                    <a:alpha val="100000"/>
                  </a:srgbClr>
                </a:gs>
                <a:gs pos="100000">
                  <a:srgbClr val="151F52">
                    <a:alpha val="100000"/>
                  </a:srgbClr>
                </a:gs>
              </a:gsLst>
              <a:lin ang="540000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3328167"/>
            <a:ext cx="2976026" cy="4129612"/>
          </a:xfrm>
          <a:custGeom>
            <a:avLst/>
            <a:gdLst/>
            <a:ahLst/>
            <a:cxnLst/>
            <a:rect l="l" t="t" r="r" b="b"/>
            <a:pathLst>
              <a:path w="2976026" h="4129612">
                <a:moveTo>
                  <a:pt x="0" y="0"/>
                </a:moveTo>
                <a:lnTo>
                  <a:pt x="2976026" y="0"/>
                </a:lnTo>
                <a:lnTo>
                  <a:pt x="2976026" y="4129612"/>
                </a:lnTo>
                <a:lnTo>
                  <a:pt x="0" y="4129612"/>
                </a:lnTo>
                <a:lnTo>
                  <a:pt x="0" y="0"/>
                </a:lnTo>
                <a:close/>
              </a:path>
            </a:pathLst>
          </a:custGeom>
          <a:blipFill>
            <a:blip r:embed="rId4"/>
            <a:stretch>
              <a:fillRect l="-9706" r="-6262"/>
            </a:stretch>
          </a:blipFill>
        </p:spPr>
      </p:sp>
      <p:sp>
        <p:nvSpPr>
          <p:cNvPr id="7" name="Freeform 7"/>
          <p:cNvSpPr/>
          <p:nvPr/>
        </p:nvSpPr>
        <p:spPr>
          <a:xfrm>
            <a:off x="4236314" y="3328167"/>
            <a:ext cx="2969077" cy="4189878"/>
          </a:xfrm>
          <a:custGeom>
            <a:avLst/>
            <a:gdLst/>
            <a:ahLst/>
            <a:cxnLst/>
            <a:rect l="l" t="t" r="r" b="b"/>
            <a:pathLst>
              <a:path w="2969077" h="4189878">
                <a:moveTo>
                  <a:pt x="0" y="0"/>
                </a:moveTo>
                <a:lnTo>
                  <a:pt x="2969077" y="0"/>
                </a:lnTo>
                <a:lnTo>
                  <a:pt x="2969077" y="4189878"/>
                </a:lnTo>
                <a:lnTo>
                  <a:pt x="0" y="4189878"/>
                </a:lnTo>
                <a:lnTo>
                  <a:pt x="0" y="0"/>
                </a:lnTo>
                <a:close/>
              </a:path>
            </a:pathLst>
          </a:custGeom>
          <a:blipFill>
            <a:blip r:embed="rId5"/>
            <a:stretch>
              <a:fillRect l="-28609" r="-25153"/>
            </a:stretch>
          </a:blipFill>
        </p:spPr>
      </p:sp>
      <p:sp>
        <p:nvSpPr>
          <p:cNvPr id="8" name="Freeform 8"/>
          <p:cNvSpPr/>
          <p:nvPr/>
        </p:nvSpPr>
        <p:spPr>
          <a:xfrm>
            <a:off x="7551491" y="3328167"/>
            <a:ext cx="2975355" cy="4320473"/>
          </a:xfrm>
          <a:custGeom>
            <a:avLst/>
            <a:gdLst/>
            <a:ahLst/>
            <a:cxnLst/>
            <a:rect l="l" t="t" r="r" b="b"/>
            <a:pathLst>
              <a:path w="2975355" h="4320473">
                <a:moveTo>
                  <a:pt x="0" y="0"/>
                </a:moveTo>
                <a:lnTo>
                  <a:pt x="2975354" y="0"/>
                </a:lnTo>
                <a:lnTo>
                  <a:pt x="2975354" y="4320473"/>
                </a:lnTo>
                <a:lnTo>
                  <a:pt x="0" y="4320473"/>
                </a:lnTo>
                <a:lnTo>
                  <a:pt x="0" y="0"/>
                </a:lnTo>
                <a:close/>
              </a:path>
            </a:pathLst>
          </a:custGeom>
          <a:blipFill>
            <a:blip r:embed="rId6"/>
            <a:stretch>
              <a:fillRect l="-28246" t="-3022" r="-21351"/>
            </a:stretch>
          </a:blipFill>
        </p:spPr>
      </p:sp>
      <p:sp>
        <p:nvSpPr>
          <p:cNvPr id="9" name="Freeform 9"/>
          <p:cNvSpPr/>
          <p:nvPr/>
        </p:nvSpPr>
        <p:spPr>
          <a:xfrm>
            <a:off x="10869745" y="3374850"/>
            <a:ext cx="2956777" cy="4320473"/>
          </a:xfrm>
          <a:custGeom>
            <a:avLst/>
            <a:gdLst/>
            <a:ahLst/>
            <a:cxnLst/>
            <a:rect l="l" t="t" r="r" b="b"/>
            <a:pathLst>
              <a:path w="2956777" h="4320473">
                <a:moveTo>
                  <a:pt x="0" y="0"/>
                </a:moveTo>
                <a:lnTo>
                  <a:pt x="2956777" y="0"/>
                </a:lnTo>
                <a:lnTo>
                  <a:pt x="2956777" y="4320473"/>
                </a:lnTo>
                <a:lnTo>
                  <a:pt x="0" y="4320473"/>
                </a:lnTo>
                <a:lnTo>
                  <a:pt x="0" y="0"/>
                </a:lnTo>
                <a:close/>
              </a:path>
            </a:pathLst>
          </a:custGeom>
          <a:blipFill>
            <a:blip r:embed="rId7"/>
            <a:stretch>
              <a:fillRect l="-15740" r="-21923" b="-6686"/>
            </a:stretch>
          </a:blipFill>
        </p:spPr>
      </p:sp>
      <p:sp>
        <p:nvSpPr>
          <p:cNvPr id="10" name="Freeform 10"/>
          <p:cNvSpPr/>
          <p:nvPr/>
        </p:nvSpPr>
        <p:spPr>
          <a:xfrm>
            <a:off x="14169422" y="3374850"/>
            <a:ext cx="3089878" cy="4320473"/>
          </a:xfrm>
          <a:custGeom>
            <a:avLst/>
            <a:gdLst/>
            <a:ahLst/>
            <a:cxnLst/>
            <a:rect l="l" t="t" r="r" b="b"/>
            <a:pathLst>
              <a:path w="3089878" h="4320473">
                <a:moveTo>
                  <a:pt x="0" y="0"/>
                </a:moveTo>
                <a:lnTo>
                  <a:pt x="3089878" y="0"/>
                </a:lnTo>
                <a:lnTo>
                  <a:pt x="3089878" y="4320473"/>
                </a:lnTo>
                <a:lnTo>
                  <a:pt x="0" y="4320473"/>
                </a:lnTo>
                <a:lnTo>
                  <a:pt x="0" y="0"/>
                </a:lnTo>
                <a:close/>
              </a:path>
            </a:pathLst>
          </a:custGeom>
          <a:blipFill>
            <a:blip r:embed="rId8"/>
            <a:stretch>
              <a:fillRect l="-47372" r="-9120" b="-11918"/>
            </a:stretch>
          </a:blipFill>
        </p:spPr>
      </p:sp>
      <p:sp>
        <p:nvSpPr>
          <p:cNvPr id="11" name="TextBox 11"/>
          <p:cNvSpPr txBox="1"/>
          <p:nvPr/>
        </p:nvSpPr>
        <p:spPr>
          <a:xfrm>
            <a:off x="6074634" y="2096921"/>
            <a:ext cx="6138732" cy="837605"/>
          </a:xfrm>
          <a:prstGeom prst="rect">
            <a:avLst/>
          </a:prstGeom>
        </p:spPr>
        <p:txBody>
          <a:bodyPr lIns="0" tIns="0" rIns="0" bIns="0" rtlCol="0" anchor="t">
            <a:spAutoFit/>
          </a:bodyPr>
          <a:lstStyle/>
          <a:p>
            <a:pPr algn="ctr">
              <a:lnSpc>
                <a:spcPts val="6351"/>
              </a:lnSpc>
            </a:pPr>
            <a:r>
              <a:rPr lang="en-US" sz="6351">
                <a:solidFill>
                  <a:srgbClr val="000000"/>
                </a:solidFill>
                <a:latin typeface="Open Sauce Medium"/>
              </a:rPr>
              <a:t>THE TEAM</a:t>
            </a:r>
          </a:p>
        </p:txBody>
      </p:sp>
      <p:sp>
        <p:nvSpPr>
          <p:cNvPr id="12" name="TextBox 12"/>
          <p:cNvSpPr txBox="1"/>
          <p:nvPr/>
        </p:nvSpPr>
        <p:spPr>
          <a:xfrm>
            <a:off x="4113733" y="7656126"/>
            <a:ext cx="3409182"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1 Bold"/>
              </a:rPr>
              <a:t>Tattvam Shah</a:t>
            </a:r>
          </a:p>
        </p:txBody>
      </p:sp>
      <p:sp>
        <p:nvSpPr>
          <p:cNvPr id="13" name="TextBox 13"/>
          <p:cNvSpPr txBox="1"/>
          <p:nvPr/>
        </p:nvSpPr>
        <p:spPr>
          <a:xfrm>
            <a:off x="7442604" y="7675176"/>
            <a:ext cx="3288491"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1 Bold"/>
              </a:rPr>
              <a:t>Shivam Nikam</a:t>
            </a:r>
          </a:p>
        </p:txBody>
      </p:sp>
      <p:sp>
        <p:nvSpPr>
          <p:cNvPr id="14" name="TextBox 14"/>
          <p:cNvSpPr txBox="1"/>
          <p:nvPr/>
        </p:nvSpPr>
        <p:spPr>
          <a:xfrm>
            <a:off x="10907934" y="7675176"/>
            <a:ext cx="2918588"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1 Bold"/>
              </a:rPr>
              <a:t>Mihir Sheth</a:t>
            </a:r>
          </a:p>
        </p:txBody>
      </p:sp>
      <p:sp>
        <p:nvSpPr>
          <p:cNvPr id="15" name="TextBox 15"/>
          <p:cNvSpPr txBox="1"/>
          <p:nvPr/>
        </p:nvSpPr>
        <p:spPr>
          <a:xfrm>
            <a:off x="7393791" y="1330000"/>
            <a:ext cx="3853262" cy="774700"/>
          </a:xfrm>
          <a:prstGeom prst="rect">
            <a:avLst/>
          </a:prstGeom>
        </p:spPr>
        <p:txBody>
          <a:bodyPr lIns="0" tIns="0" rIns="0" bIns="0" rtlCol="0" anchor="t">
            <a:spAutoFit/>
          </a:bodyPr>
          <a:lstStyle/>
          <a:p>
            <a:pPr algn="ctr">
              <a:lnSpc>
                <a:spcPts val="6049"/>
              </a:lnSpc>
            </a:pPr>
            <a:r>
              <a:rPr lang="en-US" sz="5499" spc="175">
                <a:solidFill>
                  <a:srgbClr val="000000"/>
                </a:solidFill>
                <a:latin typeface="Days"/>
              </a:rPr>
              <a:t>Meet</a:t>
            </a:r>
          </a:p>
        </p:txBody>
      </p:sp>
      <p:sp>
        <p:nvSpPr>
          <p:cNvPr id="16" name="TextBox 16"/>
          <p:cNvSpPr txBox="1"/>
          <p:nvPr/>
        </p:nvSpPr>
        <p:spPr>
          <a:xfrm>
            <a:off x="827131" y="7656126"/>
            <a:ext cx="3409182"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1 Bold"/>
              </a:rPr>
              <a:t>Anay Nayak</a:t>
            </a:r>
          </a:p>
        </p:txBody>
      </p:sp>
      <p:sp>
        <p:nvSpPr>
          <p:cNvPr id="17" name="TextBox 17"/>
          <p:cNvSpPr txBox="1"/>
          <p:nvPr/>
        </p:nvSpPr>
        <p:spPr>
          <a:xfrm>
            <a:off x="14115049" y="7675176"/>
            <a:ext cx="2918588" cy="465210"/>
          </a:xfrm>
          <a:prstGeom prst="rect">
            <a:avLst/>
          </a:prstGeom>
        </p:spPr>
        <p:txBody>
          <a:bodyPr lIns="0" tIns="0" rIns="0" bIns="0" rtlCol="0" anchor="t">
            <a:spAutoFit/>
          </a:bodyPr>
          <a:lstStyle/>
          <a:p>
            <a:pPr algn="ctr">
              <a:lnSpc>
                <a:spcPts val="3233"/>
              </a:lnSpc>
              <a:spcBef>
                <a:spcPct val="0"/>
              </a:spcBef>
            </a:pPr>
            <a:r>
              <a:rPr lang="en-US" sz="2309">
                <a:solidFill>
                  <a:srgbClr val="FFFFFF"/>
                </a:solidFill>
                <a:latin typeface="Agrandir Narrow 1 Bold"/>
              </a:rPr>
              <a:t>Nishant Chetia</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Problem </a:t>
            </a:r>
          </a:p>
        </p:txBody>
      </p:sp>
      <p:sp>
        <p:nvSpPr>
          <p:cNvPr id="7" name="TextBox 7"/>
          <p:cNvSpPr txBox="1"/>
          <p:nvPr/>
        </p:nvSpPr>
        <p:spPr>
          <a:xfrm>
            <a:off x="9144000" y="3196971"/>
            <a:ext cx="8798222" cy="3835908"/>
          </a:xfrm>
          <a:prstGeom prst="rect">
            <a:avLst/>
          </a:prstGeom>
        </p:spPr>
        <p:txBody>
          <a:bodyPr lIns="0" tIns="0" rIns="0" bIns="0" rtlCol="0" anchor="t">
            <a:spAutoFit/>
          </a:bodyPr>
          <a:lstStyle/>
          <a:p>
            <a:pPr>
              <a:lnSpc>
                <a:spcPts val="3380"/>
              </a:lnSpc>
            </a:pPr>
            <a:r>
              <a:rPr lang="en-US" sz="2299">
                <a:solidFill>
                  <a:srgbClr val="000000"/>
                </a:solidFill>
                <a:latin typeface="Open Sauce Light"/>
              </a:rPr>
              <a:t>Build an Options Chain Tool that processes real-time market data and displays it as an interactive webpage. </a:t>
            </a:r>
          </a:p>
          <a:p>
            <a:pPr>
              <a:lnSpc>
                <a:spcPts val="3380"/>
              </a:lnSpc>
            </a:pPr>
            <a:r>
              <a:rPr lang="en-US" sz="2299">
                <a:solidFill>
                  <a:srgbClr val="000000"/>
                </a:solidFill>
                <a:latin typeface="Open Sauce Light"/>
              </a:rPr>
              <a:t>This tool calculates implied volatility (IV), highlights "in the money" and "out of money" options, and allows users to customize their analysis. </a:t>
            </a:r>
          </a:p>
          <a:p>
            <a:pPr>
              <a:lnSpc>
                <a:spcPts val="3380"/>
              </a:lnSpc>
            </a:pPr>
            <a:r>
              <a:rPr lang="en-US" sz="2299">
                <a:solidFill>
                  <a:srgbClr val="000000"/>
                </a:solidFill>
                <a:latin typeface="Open Sauce Light"/>
              </a:rPr>
              <a:t>With dynamic refreshing, traders can access up-to-date information without manual reloading. </a:t>
            </a:r>
          </a:p>
          <a:p>
            <a:pPr>
              <a:lnSpc>
                <a:spcPts val="3380"/>
              </a:lnSpc>
            </a:pPr>
            <a:r>
              <a:rPr lang="en-US" sz="2299">
                <a:solidFill>
                  <a:srgbClr val="000000"/>
                </a:solidFill>
                <a:latin typeface="Open Sauce Light"/>
              </a:rPr>
              <a:t>Our goal is to provide traders with valuable insights and improve their decision-making in the options market.</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STATEMENT</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a:solidFill>
                <a:srgbClr val="202354"/>
              </a:solidFill>
            </a:ln>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032253" y="3472650"/>
            <a:ext cx="5056438" cy="658495"/>
          </a:xfrm>
          <a:prstGeom prst="rect">
            <a:avLst/>
          </a:prstGeom>
        </p:spPr>
        <p:txBody>
          <a:bodyPr lIns="0" tIns="0" rIns="0" bIns="0" rtlCol="0" anchor="t">
            <a:spAutoFit/>
          </a:bodyPr>
          <a:lstStyle/>
          <a:p>
            <a:pPr algn="just">
              <a:lnSpc>
                <a:spcPts val="5059"/>
              </a:lnSpc>
            </a:pPr>
            <a:r>
              <a:rPr lang="en-US" sz="4599" spc="607">
                <a:solidFill>
                  <a:srgbClr val="000000"/>
                </a:solidFill>
                <a:latin typeface="Open Sauce Medium"/>
              </a:rPr>
              <a:t>OVERVIEW</a:t>
            </a:r>
          </a:p>
        </p:txBody>
      </p:sp>
      <p:sp>
        <p:nvSpPr>
          <p:cNvPr id="7" name="TextBox 7"/>
          <p:cNvSpPr txBox="1"/>
          <p:nvPr/>
        </p:nvSpPr>
        <p:spPr>
          <a:xfrm>
            <a:off x="3032253" y="4792561"/>
            <a:ext cx="4436512" cy="2319528"/>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Our solution is a comprehensive and intuitive option chain analysis platform designed to cater to the needs of traders and investors. It offers a wide range of robust features that streamline the decision-making process and enhance trading strategies.</a:t>
            </a:r>
          </a:p>
        </p:txBody>
      </p:sp>
      <p:sp>
        <p:nvSpPr>
          <p:cNvPr id="8" name="AutoShape 8"/>
          <p:cNvSpPr/>
          <p:nvPr/>
        </p:nvSpPr>
        <p:spPr>
          <a:xfrm flipV="1">
            <a:off x="8654651" y="2652442"/>
            <a:ext cx="0" cy="5211720"/>
          </a:xfrm>
          <a:prstGeom prst="line">
            <a:avLst/>
          </a:prstGeom>
          <a:ln w="38100" cap="flat">
            <a:solidFill>
              <a:srgbClr val="192253"/>
            </a:solidFill>
            <a:prstDash val="solid"/>
            <a:headEnd type="none" w="sm" len="sm"/>
            <a:tailEnd type="none" w="sm" len="sm"/>
          </a:ln>
        </p:spPr>
      </p:sp>
      <p:grpSp>
        <p:nvGrpSpPr>
          <p:cNvPr id="9" name="Group 9"/>
          <p:cNvGrpSpPr>
            <a:grpSpLocks noChangeAspect="1"/>
          </p:cNvGrpSpPr>
          <p:nvPr/>
        </p:nvGrpSpPr>
        <p:grpSpPr>
          <a:xfrm>
            <a:off x="8469692" y="2467483"/>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a:off x="8469692" y="4447221"/>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3" name="TextBox 13"/>
          <p:cNvSpPr txBox="1"/>
          <p:nvPr/>
        </p:nvSpPr>
        <p:spPr>
          <a:xfrm>
            <a:off x="9054139" y="2441888"/>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RealTime Options data</a:t>
            </a:r>
          </a:p>
        </p:txBody>
      </p:sp>
      <p:sp>
        <p:nvSpPr>
          <p:cNvPr id="14" name="TextBox 14"/>
          <p:cNvSpPr txBox="1"/>
          <p:nvPr/>
        </p:nvSpPr>
        <p:spPr>
          <a:xfrm>
            <a:off x="9054139" y="4401675"/>
            <a:ext cx="6398189"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Implied Volatility Calculation</a:t>
            </a:r>
          </a:p>
        </p:txBody>
      </p:sp>
      <p:sp>
        <p:nvSpPr>
          <p:cNvPr id="15" name="TextBox 15"/>
          <p:cNvSpPr txBox="1"/>
          <p:nvPr/>
        </p:nvSpPr>
        <p:spPr>
          <a:xfrm>
            <a:off x="9144000" y="3103170"/>
            <a:ext cx="7022611" cy="1533144"/>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Real-time Options Data: Our platform integrates with reliable data sources to provide users with up-to-date options data, including bid and ask prices, volume, and open interest. This real-time data ensures users have access to the most accurate and timely information for making informed trading decisions.</a:t>
            </a:r>
          </a:p>
          <a:p>
            <a:pPr>
              <a:lnSpc>
                <a:spcPts val="2058"/>
              </a:lnSpc>
            </a:pPr>
            <a:endParaRPr lang="en-US" sz="1400">
              <a:solidFill>
                <a:srgbClr val="000000"/>
              </a:solidFill>
              <a:latin typeface="Open Sauce Light"/>
            </a:endParaRPr>
          </a:p>
          <a:p>
            <a:pPr>
              <a:lnSpc>
                <a:spcPts val="2058"/>
              </a:lnSpc>
            </a:pPr>
            <a:endParaRPr lang="en-US" sz="1400">
              <a:solidFill>
                <a:srgbClr val="000000"/>
              </a:solidFill>
              <a:latin typeface="Open Sauce Light"/>
            </a:endParaRPr>
          </a:p>
        </p:txBody>
      </p:sp>
      <p:sp>
        <p:nvSpPr>
          <p:cNvPr id="16" name="TextBox 16"/>
          <p:cNvSpPr txBox="1"/>
          <p:nvPr/>
        </p:nvSpPr>
        <p:spPr>
          <a:xfrm>
            <a:off x="9144000" y="5105400"/>
            <a:ext cx="6986316" cy="1018794"/>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We incorporate advanced mathematical models, such as the Black-Scholes formula, to calculate implied volatility. By accurately determining the market's expectation of future price volatility, traders can assess the attractiveness of different options contracts and identify potential opportunities.</a:t>
            </a:r>
          </a:p>
        </p:txBody>
      </p:sp>
      <p:grpSp>
        <p:nvGrpSpPr>
          <p:cNvPr id="17" name="Group 17"/>
          <p:cNvGrpSpPr>
            <a:grpSpLocks noChangeAspect="1"/>
          </p:cNvGrpSpPr>
          <p:nvPr/>
        </p:nvGrpSpPr>
        <p:grpSpPr>
          <a:xfrm>
            <a:off x="8469692" y="6360189"/>
            <a:ext cx="369918" cy="369918"/>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9" name="TextBox 19"/>
          <p:cNvSpPr txBox="1"/>
          <p:nvPr/>
        </p:nvSpPr>
        <p:spPr>
          <a:xfrm>
            <a:off x="9054139" y="6355762"/>
            <a:ext cx="5260448" cy="480060"/>
          </a:xfrm>
          <a:prstGeom prst="rect">
            <a:avLst/>
          </a:prstGeom>
        </p:spPr>
        <p:txBody>
          <a:bodyPr lIns="0" tIns="0" rIns="0" bIns="0" rtlCol="0" anchor="t">
            <a:spAutoFit/>
          </a:bodyPr>
          <a:lstStyle/>
          <a:p>
            <a:pPr algn="just">
              <a:lnSpc>
                <a:spcPts val="3630"/>
              </a:lnSpc>
            </a:pPr>
            <a:r>
              <a:rPr lang="en-US" sz="3300" spc="105">
                <a:solidFill>
                  <a:srgbClr val="000000"/>
                </a:solidFill>
                <a:latin typeface="Open Sauce Medium"/>
              </a:rPr>
              <a:t>In-the-Money  Analysis</a:t>
            </a:r>
          </a:p>
        </p:txBody>
      </p:sp>
      <p:sp>
        <p:nvSpPr>
          <p:cNvPr id="20" name="TextBox 20"/>
          <p:cNvSpPr txBox="1"/>
          <p:nvPr/>
        </p:nvSpPr>
        <p:spPr>
          <a:xfrm>
            <a:off x="9144000" y="7017220"/>
            <a:ext cx="7022611" cy="1275969"/>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Our solution incorporates a sophisticated algorithm that analyzes options based on their strike price and the underlying asset's current market price. It highlights 'in the money' options, which would result in a profit upon exercise, and 'out of the money' options, which may not be financially beneficial to exercise. This feature assists users in quickly identifying lucrative options and optimizing their trading strategies.</a:t>
            </a:r>
          </a:p>
        </p:txBody>
      </p:sp>
      <p:sp>
        <p:nvSpPr>
          <p:cNvPr id="21" name="TextBox 21"/>
          <p:cNvSpPr txBox="1"/>
          <p:nvPr/>
        </p:nvSpPr>
        <p:spPr>
          <a:xfrm>
            <a:off x="3032253" y="2672868"/>
            <a:ext cx="4436512" cy="711199"/>
          </a:xfrm>
          <a:prstGeom prst="rect">
            <a:avLst/>
          </a:prstGeom>
        </p:spPr>
        <p:txBody>
          <a:bodyPr lIns="0" tIns="0" rIns="0" bIns="0" rtlCol="0" anchor="t">
            <a:spAutoFit/>
          </a:bodyPr>
          <a:lstStyle/>
          <a:p>
            <a:pPr>
              <a:lnSpc>
                <a:spcPts val="5499"/>
              </a:lnSpc>
            </a:pPr>
            <a:r>
              <a:rPr lang="en-US" sz="4999" spc="159">
                <a:solidFill>
                  <a:srgbClr val="000000"/>
                </a:solidFill>
                <a:latin typeface="Days"/>
              </a:rPr>
              <a:t>Solution</a:t>
            </a:r>
          </a:p>
        </p:txBody>
      </p:sp>
      <p:sp>
        <p:nvSpPr>
          <p:cNvPr id="22" name="AutoShape 22"/>
          <p:cNvSpPr/>
          <p:nvPr/>
        </p:nvSpPr>
        <p:spPr>
          <a:xfrm flipH="1" flipV="1">
            <a:off x="-7687792" y="4439071"/>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709722" y="4263643"/>
            <a:ext cx="7578278" cy="4319778"/>
          </a:xfrm>
          <a:prstGeom prst="rect">
            <a:avLst/>
          </a:prstGeom>
        </p:spPr>
        <p:txBody>
          <a:bodyPr lIns="0" tIns="0" rIns="0" bIns="0" rtlCol="0" anchor="t">
            <a:spAutoFit/>
          </a:bodyPr>
          <a:lstStyle/>
          <a:p>
            <a:pPr>
              <a:lnSpc>
                <a:spcPts val="2646"/>
              </a:lnSpc>
            </a:pPr>
            <a:endParaRPr/>
          </a:p>
          <a:p>
            <a:pPr>
              <a:lnSpc>
                <a:spcPts val="2646"/>
              </a:lnSpc>
            </a:pPr>
            <a:r>
              <a:rPr lang="en-US" sz="1800">
                <a:solidFill>
                  <a:srgbClr val="000000"/>
                </a:solidFill>
                <a:latin typeface="Open Sauce Light"/>
              </a:rPr>
              <a:t>The tech stack we have chosen for our project is a combination of powerful and versatile technologies that enable us to deliver a robust and efficient solution. Our backend is built using Flask, a lightweight and flexible Python web framework known for its simplicity and scalability. We leverage Flask's capabilities to handle routing, server-side logic, and API integration. For real-time updates and interactivity, we utilize JavaScript along with HTML and CSS for our front end. This combination allows us to create dynamic and responsive user interfaces. Additionally, we make use of Pandas, a popular data manipulation library in Python, to handle data processing and analysis tasks. Together, this tech stack empowers us to build a seamless and feature-rich application for our users.</a:t>
            </a:r>
          </a:p>
        </p:txBody>
      </p:sp>
      <p:sp>
        <p:nvSpPr>
          <p:cNvPr id="13" name="Freeform 13"/>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AutoShape 14"/>
          <p:cNvSpPr/>
          <p:nvPr/>
        </p:nvSpPr>
        <p:spPr>
          <a:xfrm flipH="1" flipV="1">
            <a:off x="10709722" y="3944860"/>
            <a:ext cx="15156557" cy="0"/>
          </a:xfrm>
          <a:prstGeom prst="line">
            <a:avLst/>
          </a:prstGeom>
          <a:ln w="76200" cap="flat">
            <a:solidFill>
              <a:srgbClr val="C23A97"/>
            </a:solidFill>
            <a:prstDash val="solid"/>
            <a:headEnd type="none" w="sm" len="sm"/>
            <a:tailEnd type="none" w="sm" len="sm"/>
          </a:ln>
        </p:spPr>
      </p:sp>
      <p:sp>
        <p:nvSpPr>
          <p:cNvPr id="15" name="TextBox 15"/>
          <p:cNvSpPr txBox="1"/>
          <p:nvPr/>
        </p:nvSpPr>
        <p:spPr>
          <a:xfrm>
            <a:off x="10709722" y="1783933"/>
            <a:ext cx="7251690" cy="774700"/>
          </a:xfrm>
          <a:prstGeom prst="rect">
            <a:avLst/>
          </a:prstGeom>
        </p:spPr>
        <p:txBody>
          <a:bodyPr lIns="0" tIns="0" rIns="0" bIns="0" rtlCol="0" anchor="t">
            <a:spAutoFit/>
          </a:bodyPr>
          <a:lstStyle/>
          <a:p>
            <a:pPr>
              <a:lnSpc>
                <a:spcPts val="6049"/>
              </a:lnSpc>
            </a:pPr>
            <a:r>
              <a:rPr lang="en-US" sz="5499" spc="175">
                <a:solidFill>
                  <a:srgbClr val="000000"/>
                </a:solidFill>
                <a:latin typeface="Days"/>
              </a:rPr>
              <a:t>Technology Stack</a:t>
            </a:r>
          </a:p>
        </p:txBody>
      </p:sp>
      <p:sp>
        <p:nvSpPr>
          <p:cNvPr id="16" name="TextBox 16"/>
          <p:cNvSpPr txBox="1"/>
          <p:nvPr/>
        </p:nvSpPr>
        <p:spPr>
          <a:xfrm>
            <a:off x="10709722" y="2620250"/>
            <a:ext cx="5473970" cy="962660"/>
          </a:xfrm>
          <a:prstGeom prst="rect">
            <a:avLst/>
          </a:prstGeom>
        </p:spPr>
        <p:txBody>
          <a:bodyPr lIns="0" tIns="0" rIns="0" bIns="0" rtlCol="0" anchor="t">
            <a:spAutoFit/>
          </a:bodyPr>
          <a:lstStyle/>
          <a:p>
            <a:pPr>
              <a:lnSpc>
                <a:spcPts val="7479"/>
              </a:lnSpc>
            </a:pPr>
            <a:r>
              <a:rPr lang="en-US" sz="6799" spc="768">
                <a:solidFill>
                  <a:srgbClr val="000000"/>
                </a:solidFill>
                <a:latin typeface="Open Sauce Medium"/>
              </a:rPr>
              <a:t>FLASK</a:t>
            </a:r>
          </a:p>
        </p:txBody>
      </p:sp>
      <p:graphicFrame>
        <p:nvGraphicFramePr>
          <p:cNvPr id="21" name="Chart 20">
            <a:extLst>
              <a:ext uri="{FF2B5EF4-FFF2-40B4-BE49-F238E27FC236}">
                <a16:creationId xmlns:a16="http://schemas.microsoft.com/office/drawing/2014/main" id="{5CD2588C-50E8-627E-9DF4-FA6D88A61499}"/>
              </a:ext>
            </a:extLst>
          </p:cNvPr>
          <p:cNvGraphicFramePr/>
          <p:nvPr>
            <p:extLst>
              <p:ext uri="{D42A27DB-BD31-4B8C-83A1-F6EECF244321}">
                <p14:modId xmlns:p14="http://schemas.microsoft.com/office/powerpoint/2010/main" val="354371087"/>
              </p:ext>
            </p:extLst>
          </p:nvPr>
        </p:nvGraphicFramePr>
        <p:xfrm>
          <a:off x="-152400" y="852378"/>
          <a:ext cx="10439400" cy="509119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4713" t="12925" r="225" b="22014"/>
          <a:stretch>
            <a:fillRect/>
          </a:stretch>
        </p:blipFill>
        <p:spPr>
          <a:xfrm>
            <a:off x="0" y="0"/>
            <a:ext cx="18288000" cy="10287000"/>
          </a:xfrm>
          <a:prstGeom prst="rect">
            <a:avLst/>
          </a:prstGeom>
        </p:spPr>
      </p:pic>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a:noFill/>
            </a:ln>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863420" y="4240249"/>
            <a:ext cx="15156557" cy="0"/>
          </a:xfrm>
          <a:prstGeom prst="line">
            <a:avLst/>
          </a:prstGeom>
          <a:ln w="76200" cap="flat">
            <a:solidFill>
              <a:srgbClr val="C23A97"/>
            </a:solidFill>
            <a:prstDash val="solid"/>
            <a:headEnd type="none" w="sm" len="sm"/>
            <a:tailEnd type="none" w="sm" len="sm"/>
          </a:ln>
        </p:spPr>
      </p:sp>
      <p:sp>
        <p:nvSpPr>
          <p:cNvPr id="7" name="Freeform 7"/>
          <p:cNvSpPr/>
          <p:nvPr/>
        </p:nvSpPr>
        <p:spPr>
          <a:xfrm>
            <a:off x="9012250" y="5297579"/>
            <a:ext cx="7961908" cy="3561920"/>
          </a:xfrm>
          <a:custGeom>
            <a:avLst/>
            <a:gdLst/>
            <a:ahLst/>
            <a:cxnLst/>
            <a:rect l="l" t="t" r="r" b="b"/>
            <a:pathLst>
              <a:path w="7961908" h="3561920">
                <a:moveTo>
                  <a:pt x="0" y="0"/>
                </a:moveTo>
                <a:lnTo>
                  <a:pt x="7961908" y="0"/>
                </a:lnTo>
                <a:lnTo>
                  <a:pt x="7961908" y="3561920"/>
                </a:lnTo>
                <a:lnTo>
                  <a:pt x="0" y="3561920"/>
                </a:lnTo>
                <a:lnTo>
                  <a:pt x="0" y="0"/>
                </a:lnTo>
                <a:close/>
              </a:path>
            </a:pathLst>
          </a:custGeom>
          <a:blipFill>
            <a:blip r:embed="rId3"/>
            <a:stretch>
              <a:fillRect l="-9091" t="-40236" b="-15521"/>
            </a:stretch>
          </a:blipFill>
        </p:spPr>
      </p:sp>
      <p:sp>
        <p:nvSpPr>
          <p:cNvPr id="8" name="Freeform 8"/>
          <p:cNvSpPr/>
          <p:nvPr/>
        </p:nvSpPr>
        <p:spPr>
          <a:xfrm>
            <a:off x="9012250" y="1427501"/>
            <a:ext cx="7961908" cy="3605788"/>
          </a:xfrm>
          <a:custGeom>
            <a:avLst/>
            <a:gdLst/>
            <a:ahLst/>
            <a:cxnLst/>
            <a:rect l="l" t="t" r="r" b="b"/>
            <a:pathLst>
              <a:path w="7961908" h="3605788">
                <a:moveTo>
                  <a:pt x="0" y="0"/>
                </a:moveTo>
                <a:lnTo>
                  <a:pt x="7961908" y="0"/>
                </a:lnTo>
                <a:lnTo>
                  <a:pt x="7961908" y="3605788"/>
                </a:lnTo>
                <a:lnTo>
                  <a:pt x="0" y="3605788"/>
                </a:lnTo>
                <a:lnTo>
                  <a:pt x="0" y="0"/>
                </a:lnTo>
                <a:close/>
              </a:path>
            </a:pathLst>
          </a:custGeom>
          <a:blipFill>
            <a:blip r:embed="rId4"/>
            <a:stretch>
              <a:fillRect l="-26369" r="-9324"/>
            </a:stretch>
          </a:blipFill>
        </p:spPr>
      </p:sp>
      <p:sp>
        <p:nvSpPr>
          <p:cNvPr id="9" name="TextBox 9"/>
          <p:cNvSpPr txBox="1"/>
          <p:nvPr/>
        </p:nvSpPr>
        <p:spPr>
          <a:xfrm>
            <a:off x="2211640" y="2055214"/>
            <a:ext cx="5473970" cy="774700"/>
          </a:xfrm>
          <a:prstGeom prst="rect">
            <a:avLst/>
          </a:prstGeom>
        </p:spPr>
        <p:txBody>
          <a:bodyPr lIns="0" tIns="0" rIns="0" bIns="0" rtlCol="0" anchor="t">
            <a:spAutoFit/>
          </a:bodyPr>
          <a:lstStyle/>
          <a:p>
            <a:pPr>
              <a:lnSpc>
                <a:spcPts val="6049"/>
              </a:lnSpc>
            </a:pPr>
            <a:r>
              <a:rPr lang="en-US" sz="5499" spc="175">
                <a:solidFill>
                  <a:srgbClr val="000000"/>
                </a:solidFill>
                <a:latin typeface="Days"/>
              </a:rPr>
              <a:t>Market</a:t>
            </a:r>
          </a:p>
        </p:txBody>
      </p:sp>
      <p:sp>
        <p:nvSpPr>
          <p:cNvPr id="10" name="TextBox 10"/>
          <p:cNvSpPr txBox="1"/>
          <p:nvPr/>
        </p:nvSpPr>
        <p:spPr>
          <a:xfrm>
            <a:off x="1570236" y="4561462"/>
            <a:ext cx="6415575" cy="46531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In our market analysis, we have conducted a comprehensive assessment of the current market landscape and identified key trends and opportunities. By analyzing market data, we have gained valuable insights into customer preferences, competitive offerings, and emerging technologies. This analysis has enabled us to make informed decisions and develop a strategic roadmap for our product. We have identified target market segments, assessed their needs and pain points, and tailored our solution to address those specific challenges. Furthermore, our market analysis has provided valuable insights into pricing strategies, marketing approaches, and potential partnerships, giving our users a competitive edge and positioning them for success in the market.</a:t>
            </a:r>
          </a:p>
        </p:txBody>
      </p:sp>
      <p:sp>
        <p:nvSpPr>
          <p:cNvPr id="11" name="TextBox 11"/>
          <p:cNvSpPr txBox="1"/>
          <p:nvPr/>
        </p:nvSpPr>
        <p:spPr>
          <a:xfrm>
            <a:off x="2211640" y="2891532"/>
            <a:ext cx="5473970" cy="962660"/>
          </a:xfrm>
          <a:prstGeom prst="rect">
            <a:avLst/>
          </a:prstGeom>
        </p:spPr>
        <p:txBody>
          <a:bodyPr lIns="0" tIns="0" rIns="0" bIns="0" rtlCol="0" anchor="t">
            <a:spAutoFit/>
          </a:bodyPr>
          <a:lstStyle/>
          <a:p>
            <a:pPr>
              <a:lnSpc>
                <a:spcPts val="7479"/>
              </a:lnSpc>
            </a:pPr>
            <a:r>
              <a:rPr lang="en-US" sz="6799" spc="768">
                <a:solidFill>
                  <a:srgbClr val="000000"/>
                </a:solidFill>
                <a:latin typeface="Open Sauce Medium"/>
              </a:rPr>
              <a:t>ANALYSIS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sp>
      <p:sp>
        <p:nvSpPr>
          <p:cNvPr id="8" name="TextBox 8"/>
          <p:cNvSpPr txBox="1"/>
          <p:nvPr/>
        </p:nvSpPr>
        <p:spPr>
          <a:xfrm>
            <a:off x="10559239" y="3307821"/>
            <a:ext cx="6899678" cy="784225"/>
          </a:xfrm>
          <a:prstGeom prst="rect">
            <a:avLst/>
          </a:prstGeom>
        </p:spPr>
        <p:txBody>
          <a:bodyPr lIns="0" tIns="0" rIns="0" bIns="0" rtlCol="0" anchor="t">
            <a:spAutoFit/>
          </a:bodyPr>
          <a:lstStyle/>
          <a:p>
            <a:pPr algn="just">
              <a:lnSpc>
                <a:spcPts val="6049"/>
              </a:lnSpc>
            </a:pPr>
            <a:r>
              <a:rPr lang="en-US" sz="5499" spc="175">
                <a:solidFill>
                  <a:srgbClr val="FFFFFF"/>
                </a:solidFill>
                <a:latin typeface="Open Sauce Medium"/>
              </a:rPr>
              <a:t>UI/UX</a:t>
            </a:r>
          </a:p>
        </p:txBody>
      </p:sp>
      <p:sp>
        <p:nvSpPr>
          <p:cNvPr id="9" name="TextBox 9"/>
          <p:cNvSpPr txBox="1"/>
          <p:nvPr/>
        </p:nvSpPr>
        <p:spPr>
          <a:xfrm>
            <a:off x="10559239" y="4154598"/>
            <a:ext cx="7530080" cy="3986403"/>
          </a:xfrm>
          <a:prstGeom prst="rect">
            <a:avLst/>
          </a:prstGeom>
        </p:spPr>
        <p:txBody>
          <a:bodyPr lIns="0" tIns="0" rIns="0" bIns="0" rtlCol="0" anchor="t">
            <a:spAutoFit/>
          </a:bodyPr>
          <a:lstStyle/>
          <a:p>
            <a:pPr>
              <a:lnSpc>
                <a:spcPts val="2646"/>
              </a:lnSpc>
            </a:pPr>
            <a:r>
              <a:rPr lang="en-US" sz="1800">
                <a:solidFill>
                  <a:srgbClr val="FFFFFF"/>
                </a:solidFill>
                <a:latin typeface="Open Sauce Light"/>
              </a:rPr>
              <a:t>Our UI/UX approach prioritizes simplicity, functionality, and user-centricity to enhance the overall user experience. We design intuitive and easy-to-use interfaces that minimize complexity, reduce cognitive load, and guide users seamlessly through interactions. By conducting user research and usability testing, we tailor our designs to meet specific user needs and preferences. Our UI includes features such as a hamburger menu for easy navigation, responsive design for optimal viewing on various devices, real-time updating tables for dynamic data, and filter and sort functions for efficient data management. Through thoughtful UI/UX design, we create an enjoyable and efficient experience that fosters user satisfaction and encourages continued engagement with our product.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66398" y="1333975"/>
            <a:ext cx="7120943" cy="7619050"/>
            <a:chOff x="0" y="0"/>
            <a:chExt cx="1875475" cy="2006663"/>
          </a:xfrm>
        </p:grpSpPr>
        <p:sp>
          <p:nvSpPr>
            <p:cNvPr id="4" name="Freeform 4"/>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a:solidFill>
                <a:srgbClr val="202354"/>
              </a:solidFill>
            </a:ln>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144000" y="1333975"/>
            <a:ext cx="7120943" cy="7619050"/>
            <a:chOff x="0" y="0"/>
            <a:chExt cx="1875475" cy="2006663"/>
          </a:xfrm>
        </p:grpSpPr>
        <p:sp>
          <p:nvSpPr>
            <p:cNvPr id="7" name="Freeform 7"/>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a:solidFill>
                <a:srgbClr val="202354"/>
              </a:solidFill>
            </a:ln>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0334803"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a:rPr>
              <a:t>IMPACT</a:t>
            </a:r>
          </a:p>
        </p:txBody>
      </p:sp>
      <p:sp>
        <p:nvSpPr>
          <p:cNvPr id="10" name="TextBox 10"/>
          <p:cNvSpPr txBox="1"/>
          <p:nvPr/>
        </p:nvSpPr>
        <p:spPr>
          <a:xfrm>
            <a:off x="10334803" y="4305043"/>
            <a:ext cx="5132767" cy="3653028"/>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Our solution has a profound impact by enabling real-time data integration and instant information access. It empowers businesses to make data-driven decisions effortlessly, improving operational efficiency, strategic planning, and risk management. With our solution, organizations unlock new opportunities, enhance customer satisfaction, and gain a competitive edge. It catalyzes innovation, enabling businesses to adapt and thrive in a dynamic landscape.</a:t>
            </a:r>
          </a:p>
        </p:txBody>
      </p:sp>
      <p:sp>
        <p:nvSpPr>
          <p:cNvPr id="11" name="TextBox 11"/>
          <p:cNvSpPr txBox="1"/>
          <p:nvPr/>
        </p:nvSpPr>
        <p:spPr>
          <a:xfrm>
            <a:off x="2666892"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a:rPr>
              <a:t>RESULTS</a:t>
            </a:r>
          </a:p>
        </p:txBody>
      </p:sp>
      <p:sp>
        <p:nvSpPr>
          <p:cNvPr id="12" name="TextBox 12"/>
          <p:cNvSpPr txBox="1"/>
          <p:nvPr/>
        </p:nvSpPr>
        <p:spPr>
          <a:xfrm>
            <a:off x="2311348" y="4305043"/>
            <a:ext cx="5444443" cy="3653028"/>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Our solution offers an intuitive user interface that seamlessly integrates real-time data updates, ensuring users have access to the most up-to-date information at their fingertips. By eliminating the need for manual refreshing, our platform saves users valuable time and enhances their overall experience. With a focus on simplicity and ease of use, our user-centric design empowers users to navigate the system effortlessly and leverage real-time data effectively, enabling them to make informed decisions efficiently.</a:t>
            </a:r>
          </a:p>
        </p:txBody>
      </p:sp>
      <p:sp>
        <p:nvSpPr>
          <p:cNvPr id="13" name="AutoShape 13"/>
          <p:cNvSpPr/>
          <p:nvPr/>
        </p:nvSpPr>
        <p:spPr>
          <a:xfrm flipH="1" flipV="1">
            <a:off x="10334803" y="3975220"/>
            <a:ext cx="15156557" cy="0"/>
          </a:xfrm>
          <a:prstGeom prst="line">
            <a:avLst/>
          </a:prstGeom>
          <a:ln w="76200" cap="flat">
            <a:solidFill>
              <a:srgbClr val="C23A97"/>
            </a:solidFill>
            <a:prstDash val="solid"/>
            <a:headEnd type="none" w="sm" len="sm"/>
            <a:tailEnd type="none" w="sm" len="sm"/>
          </a:ln>
        </p:spPr>
      </p:sp>
      <p:sp>
        <p:nvSpPr>
          <p:cNvPr id="14" name="AutoShape 14"/>
          <p:cNvSpPr/>
          <p:nvPr/>
        </p:nvSpPr>
        <p:spPr>
          <a:xfrm flipH="1" flipV="1">
            <a:off x="-7400766" y="4013320"/>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114" t="39676" r="20561"/>
          <a:stretch>
            <a:fillRect/>
          </a:stretch>
        </p:blipFill>
        <p:spPr>
          <a:xfrm>
            <a:off x="0" y="0"/>
            <a:ext cx="18288000" cy="10287000"/>
          </a:xfrm>
          <a:prstGeom prst="rect">
            <a:avLst/>
          </a:prstGeom>
        </p:spPr>
      </p:pic>
      <p:grpSp>
        <p:nvGrpSpPr>
          <p:cNvPr id="3" name="Group 3"/>
          <p:cNvGrpSpPr/>
          <p:nvPr/>
        </p:nvGrpSpPr>
        <p:grpSpPr>
          <a:xfrm>
            <a:off x="1854249" y="-1190072"/>
            <a:ext cx="14579503" cy="11918432"/>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1869"/>
                </a:lnSpc>
              </a:pPr>
              <a:endParaRPr lang="en-US" sz="1699" spc="67" dirty="0">
                <a:solidFill>
                  <a:srgbClr val="000000"/>
                </a:solidFill>
                <a:latin typeface="Agrandir Narrow 1 Bold"/>
              </a:endParaRPr>
            </a:p>
          </p:txBody>
        </p:sp>
      </p:grpSp>
      <p:grpSp>
        <p:nvGrpSpPr>
          <p:cNvPr id="6" name="Group 6"/>
          <p:cNvGrpSpPr/>
          <p:nvPr/>
        </p:nvGrpSpPr>
        <p:grpSpPr>
          <a:xfrm>
            <a:off x="3953085" y="3372281"/>
            <a:ext cx="1954753" cy="195475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B34593">
                    <a:alpha val="100000"/>
                  </a:srgbClr>
                </a:gs>
                <a:gs pos="100000">
                  <a:srgbClr val="151F52">
                    <a:alpha val="100000"/>
                  </a:srgbClr>
                </a:gs>
              </a:gsLst>
              <a:lin ang="5400000"/>
            </a:gra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4372862" y="3773191"/>
            <a:ext cx="1115200" cy="1152932"/>
          </a:xfrm>
          <a:custGeom>
            <a:avLst/>
            <a:gdLst/>
            <a:ahLst/>
            <a:cxnLst/>
            <a:rect l="l" t="t" r="r" b="b"/>
            <a:pathLst>
              <a:path w="1115200" h="1152932">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8511780" y="3372281"/>
            <a:ext cx="1954753" cy="195475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B34593">
                    <a:alpha val="100000"/>
                  </a:srgbClr>
                </a:gs>
                <a:gs pos="100000">
                  <a:srgbClr val="151F52">
                    <a:alpha val="100000"/>
                  </a:srgbClr>
                </a:gs>
              </a:gsLst>
              <a:lin ang="540000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grpSp>
        <p:nvGrpSpPr>
          <p:cNvPr id="13" name="Group 13"/>
          <p:cNvGrpSpPr/>
          <p:nvPr/>
        </p:nvGrpSpPr>
        <p:grpSpPr>
          <a:xfrm>
            <a:off x="13142786" y="3342343"/>
            <a:ext cx="1954753" cy="1954753"/>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B34593">
                    <a:alpha val="100000"/>
                  </a:srgbClr>
                </a:gs>
                <a:gs pos="100000">
                  <a:srgbClr val="151F52">
                    <a:alpha val="100000"/>
                  </a:srgbClr>
                </a:gs>
              </a:gsLst>
              <a:lin ang="540000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6" name="Freeform 16"/>
          <p:cNvSpPr/>
          <p:nvPr/>
        </p:nvSpPr>
        <p:spPr>
          <a:xfrm>
            <a:off x="13543697" y="3773191"/>
            <a:ext cx="1152932" cy="1152932"/>
          </a:xfrm>
          <a:custGeom>
            <a:avLst/>
            <a:gdLst/>
            <a:ahLst/>
            <a:cxnLst/>
            <a:rect l="l" t="t" r="r" b="b"/>
            <a:pathLst>
              <a:path w="1152932" h="1152932">
                <a:moveTo>
                  <a:pt x="0" y="0"/>
                </a:moveTo>
                <a:lnTo>
                  <a:pt x="1152932" y="0"/>
                </a:lnTo>
                <a:lnTo>
                  <a:pt x="1152932" y="1152933"/>
                </a:lnTo>
                <a:lnTo>
                  <a:pt x="0" y="11529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AutoShape 17"/>
          <p:cNvSpPr/>
          <p:nvPr/>
        </p:nvSpPr>
        <p:spPr>
          <a:xfrm flipH="1">
            <a:off x="1854191" y="2986426"/>
            <a:ext cx="14579503" cy="21934"/>
          </a:xfrm>
          <a:prstGeom prst="line">
            <a:avLst/>
          </a:prstGeom>
          <a:ln w="76200" cap="flat">
            <a:solidFill>
              <a:srgbClr val="C23A97"/>
            </a:solidFill>
            <a:prstDash val="solid"/>
            <a:headEnd type="none" w="sm" len="sm"/>
            <a:tailEnd type="none" w="sm" len="sm"/>
          </a:ln>
        </p:spPr>
      </p:sp>
      <p:sp>
        <p:nvSpPr>
          <p:cNvPr id="18" name="Freeform 18"/>
          <p:cNvSpPr/>
          <p:nvPr/>
        </p:nvSpPr>
        <p:spPr>
          <a:xfrm>
            <a:off x="8820459" y="3651023"/>
            <a:ext cx="1337395" cy="1337395"/>
          </a:xfrm>
          <a:custGeom>
            <a:avLst/>
            <a:gdLst/>
            <a:ahLst/>
            <a:cxnLst/>
            <a:rect l="l" t="t" r="r" b="b"/>
            <a:pathLst>
              <a:path w="1337395" h="1337395">
                <a:moveTo>
                  <a:pt x="0" y="0"/>
                </a:moveTo>
                <a:lnTo>
                  <a:pt x="1337395" y="0"/>
                </a:lnTo>
                <a:lnTo>
                  <a:pt x="1337395" y="1337394"/>
                </a:lnTo>
                <a:lnTo>
                  <a:pt x="0" y="13373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612234" y="1515766"/>
            <a:ext cx="11063531" cy="1177290"/>
          </a:xfrm>
          <a:prstGeom prst="rect">
            <a:avLst/>
          </a:prstGeom>
        </p:spPr>
        <p:txBody>
          <a:bodyPr lIns="0" tIns="0" rIns="0" bIns="0" rtlCol="0" anchor="t">
            <a:spAutoFit/>
          </a:bodyPr>
          <a:lstStyle/>
          <a:p>
            <a:pPr algn="ctr">
              <a:lnSpc>
                <a:spcPts val="9659"/>
              </a:lnSpc>
            </a:pPr>
            <a:r>
              <a:rPr lang="en-US" sz="6899">
                <a:solidFill>
                  <a:srgbClr val="000000"/>
                </a:solidFill>
                <a:latin typeface="Open Sauce"/>
              </a:rPr>
              <a:t>FUTURE ENHANCEMENTS</a:t>
            </a:r>
          </a:p>
        </p:txBody>
      </p:sp>
      <p:sp>
        <p:nvSpPr>
          <p:cNvPr id="20" name="TextBox 20"/>
          <p:cNvSpPr txBox="1"/>
          <p:nvPr/>
        </p:nvSpPr>
        <p:spPr>
          <a:xfrm>
            <a:off x="2850797" y="6186335"/>
            <a:ext cx="4159330" cy="3528695"/>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Recognizing that every business has unique requirements, we plan to offer customization and personalization features. This will allow users to tailor the solution to their specific needs, such as selecting preferred data sources, defining custom metrics and alerts, and configuring personalized dashboards. By empowering users to customize their experience, our solution will become an adaptable and valuable tool for their specific industry and business goals.</a:t>
            </a:r>
          </a:p>
        </p:txBody>
      </p:sp>
      <p:sp>
        <p:nvSpPr>
          <p:cNvPr id="21" name="TextBox 21"/>
          <p:cNvSpPr txBox="1"/>
          <p:nvPr/>
        </p:nvSpPr>
        <p:spPr>
          <a:xfrm>
            <a:off x="7665990" y="6186335"/>
            <a:ext cx="4288202" cy="3528695"/>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We envision incorporating artificial intelligence capabilities into our solution to provide intelligent insights and recommendations. By leveraging machine learning algorithms, our system can analyze vast amounts of market data, identify hidden patterns, and generate predictive models. This AI-powered functionality will enable businesses to gain a competitive edge by making data-driven decisions and anticipating market trends and customer behavior.</a:t>
            </a:r>
          </a:p>
        </p:txBody>
      </p:sp>
      <p:sp>
        <p:nvSpPr>
          <p:cNvPr id="22" name="TextBox 22"/>
          <p:cNvSpPr txBox="1"/>
          <p:nvPr/>
        </p:nvSpPr>
        <p:spPr>
          <a:xfrm>
            <a:off x="12229736" y="6223998"/>
            <a:ext cx="4013376" cy="3233420"/>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As part of our future scope, we aim to integrate powerful data visualization tools into our solution. By leveraging intuitive charts, graphs, and interactive visual representations, users will be able to explore and understand market trends and patterns more effectively. This will enable businesses to derive actionable insights and make informed decisions based on a comprehensive view of their data.</a:t>
            </a:r>
          </a:p>
        </p:txBody>
      </p:sp>
      <p:sp>
        <p:nvSpPr>
          <p:cNvPr id="23" name="TextBox 23"/>
          <p:cNvSpPr txBox="1"/>
          <p:nvPr/>
        </p:nvSpPr>
        <p:spPr>
          <a:xfrm>
            <a:off x="12306778" y="5726158"/>
            <a:ext cx="3859292" cy="231140"/>
          </a:xfrm>
          <a:prstGeom prst="rect">
            <a:avLst/>
          </a:prstGeom>
        </p:spPr>
        <p:txBody>
          <a:bodyPr lIns="0" tIns="0" rIns="0" bIns="0" rtlCol="0" anchor="t">
            <a:spAutoFit/>
          </a:bodyPr>
          <a:lstStyle/>
          <a:p>
            <a:pPr algn="ctr">
              <a:lnSpc>
                <a:spcPts val="1869"/>
              </a:lnSpc>
              <a:spcBef>
                <a:spcPct val="0"/>
              </a:spcBef>
            </a:pPr>
            <a:r>
              <a:rPr lang="en-US" sz="1699" spc="67">
                <a:solidFill>
                  <a:srgbClr val="000000"/>
                </a:solidFill>
                <a:latin typeface="Open Sauce Bold"/>
              </a:rPr>
              <a:t>ENHANCED DATA VISUALIZATION</a:t>
            </a:r>
          </a:p>
        </p:txBody>
      </p:sp>
      <p:sp>
        <p:nvSpPr>
          <p:cNvPr id="24" name="TextBox 24"/>
          <p:cNvSpPr txBox="1"/>
          <p:nvPr/>
        </p:nvSpPr>
        <p:spPr>
          <a:xfrm>
            <a:off x="8091006" y="5726595"/>
            <a:ext cx="2796302" cy="231140"/>
          </a:xfrm>
          <a:prstGeom prst="rect">
            <a:avLst/>
          </a:prstGeom>
        </p:spPr>
        <p:txBody>
          <a:bodyPr lIns="0" tIns="0" rIns="0" bIns="0" rtlCol="0" anchor="t">
            <a:spAutoFit/>
          </a:bodyPr>
          <a:lstStyle/>
          <a:p>
            <a:pPr algn="ctr">
              <a:lnSpc>
                <a:spcPts val="1869"/>
              </a:lnSpc>
              <a:spcBef>
                <a:spcPct val="0"/>
              </a:spcBef>
            </a:pPr>
            <a:r>
              <a:rPr lang="en-US" sz="1699" spc="67">
                <a:solidFill>
                  <a:srgbClr val="000000"/>
                </a:solidFill>
                <a:latin typeface="Open Sauce Bold"/>
              </a:rPr>
              <a:t>AI-POWERED INSIGHTS-</a:t>
            </a:r>
          </a:p>
        </p:txBody>
      </p:sp>
      <p:sp>
        <p:nvSpPr>
          <p:cNvPr id="25" name="TextBox 25"/>
          <p:cNvSpPr txBox="1"/>
          <p:nvPr/>
        </p:nvSpPr>
        <p:spPr>
          <a:xfrm>
            <a:off x="2807113" y="5678970"/>
            <a:ext cx="4159330" cy="278765"/>
          </a:xfrm>
          <a:prstGeom prst="rect">
            <a:avLst/>
          </a:prstGeom>
        </p:spPr>
        <p:txBody>
          <a:bodyPr lIns="0" tIns="0" rIns="0" bIns="0" rtlCol="0" anchor="t">
            <a:spAutoFit/>
          </a:bodyPr>
          <a:lstStyle/>
          <a:p>
            <a:pPr algn="ctr">
              <a:lnSpc>
                <a:spcPts val="1869"/>
              </a:lnSpc>
              <a:spcBef>
                <a:spcPct val="0"/>
              </a:spcBef>
            </a:pPr>
            <a:r>
              <a:rPr lang="en-US" sz="1699" spc="67">
                <a:solidFill>
                  <a:srgbClr val="000000"/>
                </a:solidFill>
                <a:latin typeface="Agrandir Narrow 1 Bold"/>
              </a:rPr>
              <a:t>CUSTOMIZATION + PERSONALIZATION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1198</Words>
  <Application>Microsoft Office PowerPoint</Application>
  <PresentationFormat>Custom</PresentationFormat>
  <Paragraphs>48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Sauce Light</vt:lpstr>
      <vt:lpstr>Open Sauce Bold</vt:lpstr>
      <vt:lpstr>Open Sauce</vt:lpstr>
      <vt:lpstr>Agrandir Narrow 1 Bold</vt:lpstr>
      <vt:lpstr>Calibri</vt:lpstr>
      <vt:lpstr>Days</vt:lpstr>
      <vt:lpstr>Open Sauce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Nishant Chetia</dc:creator>
  <cp:lastModifiedBy>Nishant Chetia</cp:lastModifiedBy>
  <cp:revision>3</cp:revision>
  <dcterms:created xsi:type="dcterms:W3CDTF">2006-08-16T00:00:00Z</dcterms:created>
  <dcterms:modified xsi:type="dcterms:W3CDTF">2023-07-04T16:43:37Z</dcterms:modified>
  <dc:identifier>DAFnZrkDg3Q</dc:identifier>
</cp:coreProperties>
</file>